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94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82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4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5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2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6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85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2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2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3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7DF21-BF65-42C5-BE36-9707298AAC87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252D7-E411-4933-886E-C0988960C0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>
                <a:latin typeface="Algerian" pitchFamily="82" charset="0"/>
              </a:rPr>
              <a:t>AUDIT BERBASIS ISA</a:t>
            </a:r>
            <a:br>
              <a:rPr lang="en-US" sz="6700" dirty="0" smtClean="0">
                <a:latin typeface="Algerian" pitchFamily="82" charset="0"/>
              </a:rPr>
            </a:br>
            <a:r>
              <a:rPr lang="en-US" sz="7300" b="1" dirty="0" smtClean="0"/>
              <a:t> </a:t>
            </a:r>
            <a:r>
              <a:rPr lang="en-US" sz="3100" b="1" i="1" dirty="0" smtClean="0">
                <a:latin typeface="Arabic Typesetting" pitchFamily="66" charset="-78"/>
                <a:cs typeface="Arabic Typesetting" pitchFamily="66" charset="-78"/>
              </a:rPr>
              <a:t>(INTERNATIONAL STANDARDS ON AUDITING)</a:t>
            </a:r>
            <a:endParaRPr lang="en-US" sz="7300" b="1" i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6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BAGAN PROSES AUDIT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sz="2700" dirty="0" err="1" smtClean="0"/>
              <a:t>Kegiatan</a:t>
            </a:r>
            <a:r>
              <a:rPr lang="en-US" sz="2700" dirty="0" smtClean="0"/>
              <a:t>                      </a:t>
            </a:r>
            <a:r>
              <a:rPr lang="en-US" sz="2700" dirty="0" err="1" smtClean="0"/>
              <a:t>Tujuan</a:t>
            </a:r>
            <a:r>
              <a:rPr lang="en-US" sz="2700" dirty="0" smtClean="0"/>
              <a:t>                            </a:t>
            </a:r>
            <a:r>
              <a:rPr lang="en-US" sz="2700" dirty="0" err="1" smtClean="0"/>
              <a:t>Dokumentasi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6096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Menilai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Risiko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16764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Kegiatan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Penugasan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0" y="29718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Rencanakan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Auditnya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4267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Laksanakan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prosedur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penilaian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risiko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733800" y="1676400"/>
            <a:ext cx="22098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Putuskan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terima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tolak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penugasan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3733800" y="2971800"/>
            <a:ext cx="2286000" cy="838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Buat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strategi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audit all &amp; plan audit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733800" y="4267200"/>
            <a:ext cx="22098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Identifikasi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memahami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entitas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Flowchart: Document 9"/>
          <p:cNvSpPr/>
          <p:nvPr/>
        </p:nvSpPr>
        <p:spPr>
          <a:xfrm>
            <a:off x="6705600" y="1676400"/>
            <a:ext cx="1752600" cy="762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Rinci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faktor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risiko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Independensi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Flowchart: Document 10"/>
          <p:cNvSpPr/>
          <p:nvPr/>
        </p:nvSpPr>
        <p:spPr>
          <a:xfrm>
            <a:off x="6629400" y="2971800"/>
            <a:ext cx="1828800" cy="838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Materialitas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diskusi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tim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6629400" y="3886200"/>
            <a:ext cx="1828800" cy="838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Risiko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bisnis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risiko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signifikan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4" name="Straight Connector 13"/>
          <p:cNvCxnSpPr>
            <a:stCxn id="4" idx="2"/>
            <a:endCxn id="5" idx="0"/>
          </p:cNvCxnSpPr>
          <p:nvPr/>
        </p:nvCxnSpPr>
        <p:spPr>
          <a:xfrm>
            <a:off x="2247900" y="25146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2"/>
            <a:endCxn id="6" idx="0"/>
          </p:cNvCxnSpPr>
          <p:nvPr/>
        </p:nvCxnSpPr>
        <p:spPr>
          <a:xfrm>
            <a:off x="2247900" y="38100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4" idx="3"/>
            <a:endCxn id="7" idx="1"/>
          </p:cNvCxnSpPr>
          <p:nvPr/>
        </p:nvCxnSpPr>
        <p:spPr>
          <a:xfrm flipV="1">
            <a:off x="3276600" y="2057400"/>
            <a:ext cx="457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3"/>
          </p:cNvCxnSpPr>
          <p:nvPr/>
        </p:nvCxnSpPr>
        <p:spPr>
          <a:xfrm>
            <a:off x="3276600" y="33909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3"/>
            <a:endCxn id="9" idx="1"/>
          </p:cNvCxnSpPr>
          <p:nvPr/>
        </p:nvCxnSpPr>
        <p:spPr>
          <a:xfrm>
            <a:off x="3276600" y="4648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943600" y="2057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8" idx="3"/>
          </p:cNvCxnSpPr>
          <p:nvPr/>
        </p:nvCxnSpPr>
        <p:spPr>
          <a:xfrm>
            <a:off x="6019800" y="33909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9" idx="3"/>
          </p:cNvCxnSpPr>
          <p:nvPr/>
        </p:nvCxnSpPr>
        <p:spPr>
          <a:xfrm>
            <a:off x="5943600" y="46482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lowchart: Document 36"/>
          <p:cNvSpPr/>
          <p:nvPr/>
        </p:nvSpPr>
        <p:spPr>
          <a:xfrm>
            <a:off x="6629400" y="4876800"/>
            <a:ext cx="1828800" cy="838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Rancang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/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implementasi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PI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8" name="Flowchart: Document 37"/>
          <p:cNvSpPr/>
          <p:nvPr/>
        </p:nvSpPr>
        <p:spPr>
          <a:xfrm>
            <a:off x="6629400" y="5867400"/>
            <a:ext cx="1828800" cy="762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Nilai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risiko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ditingkat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lap &amp;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asersi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42" name="Straight Arrow Connector 41"/>
          <p:cNvCxnSpPr>
            <a:endCxn id="12" idx="1"/>
          </p:cNvCxnSpPr>
          <p:nvPr/>
        </p:nvCxnSpPr>
        <p:spPr>
          <a:xfrm>
            <a:off x="6286500" y="43053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37" idx="1"/>
          </p:cNvCxnSpPr>
          <p:nvPr/>
        </p:nvCxnSpPr>
        <p:spPr>
          <a:xfrm>
            <a:off x="6286500" y="52959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38" idx="1"/>
          </p:cNvCxnSpPr>
          <p:nvPr/>
        </p:nvCxnSpPr>
        <p:spPr>
          <a:xfrm>
            <a:off x="6286500" y="6248400"/>
            <a:ext cx="3429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286500" y="4305300"/>
            <a:ext cx="0" cy="1943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2"/>
          </p:cNvCxnSpPr>
          <p:nvPr/>
        </p:nvCxnSpPr>
        <p:spPr>
          <a:xfrm>
            <a:off x="533400" y="51054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33400" y="67818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39200" y="1524000"/>
            <a:ext cx="0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33400" y="15240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3" idx="0"/>
          </p:cNvCxnSpPr>
          <p:nvPr/>
        </p:nvCxnSpPr>
        <p:spPr>
          <a:xfrm>
            <a:off x="533400" y="1524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" idx="2"/>
          </p:cNvCxnSpPr>
          <p:nvPr/>
        </p:nvCxnSpPr>
        <p:spPr>
          <a:xfrm>
            <a:off x="2247900" y="50292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50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BAGAN PROSES AUDIT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sz="2700" dirty="0" err="1" smtClean="0"/>
              <a:t>Kegiatan</a:t>
            </a:r>
            <a:r>
              <a:rPr lang="en-US" sz="2700" dirty="0" smtClean="0"/>
              <a:t>                      </a:t>
            </a:r>
            <a:r>
              <a:rPr lang="en-US" sz="2700" dirty="0" err="1" smtClean="0"/>
              <a:t>Tujuan</a:t>
            </a:r>
            <a:r>
              <a:rPr lang="en-US" sz="2700" dirty="0" smtClean="0"/>
              <a:t>                            </a:t>
            </a:r>
            <a:r>
              <a:rPr lang="en-US" sz="2700" dirty="0" err="1" smtClean="0"/>
              <a:t>Dokumentasi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6096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Menanggapi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Risiko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2860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Ranc.tanggapan</a:t>
            </a:r>
            <a:r>
              <a:rPr lang="en-US" dirty="0" smtClean="0">
                <a:solidFill>
                  <a:srgbClr val="FFC000"/>
                </a:solidFill>
              </a:rPr>
              <a:t> all &amp; pros audit </a:t>
            </a:r>
            <a:r>
              <a:rPr lang="en-US" dirty="0" err="1" smtClean="0">
                <a:solidFill>
                  <a:srgbClr val="FFC000"/>
                </a:solidFill>
              </a:rPr>
              <a:t>lanjutan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42672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Laksanakan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prosedur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penilaian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risiko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733800" y="2362200"/>
            <a:ext cx="22098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Buat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tanggapan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733800" y="4267200"/>
            <a:ext cx="22098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Turunkan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risiko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ke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rendah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dpt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diterima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Flowchart: Document 9"/>
          <p:cNvSpPr/>
          <p:nvPr/>
        </p:nvSpPr>
        <p:spPr>
          <a:xfrm>
            <a:off x="6705600" y="2438400"/>
            <a:ext cx="1752600" cy="762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Mutakhirkan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Strategi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menyluruh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Flowchart: Document 10"/>
          <p:cNvSpPr/>
          <p:nvPr/>
        </p:nvSpPr>
        <p:spPr>
          <a:xfrm>
            <a:off x="6705600" y="4267200"/>
            <a:ext cx="1828800" cy="838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Temuan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audit,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supervisi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dan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review KK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3"/>
            <a:endCxn id="7" idx="1"/>
          </p:cNvCxnSpPr>
          <p:nvPr/>
        </p:nvCxnSpPr>
        <p:spPr>
          <a:xfrm>
            <a:off x="3276600" y="2705100"/>
            <a:ext cx="457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3"/>
            <a:endCxn id="9" idx="1"/>
          </p:cNvCxnSpPr>
          <p:nvPr/>
        </p:nvCxnSpPr>
        <p:spPr>
          <a:xfrm>
            <a:off x="3276600" y="4648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2"/>
          </p:cNvCxnSpPr>
          <p:nvPr/>
        </p:nvCxnSpPr>
        <p:spPr>
          <a:xfrm>
            <a:off x="533400" y="51054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33400" y="67818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39200" y="1524000"/>
            <a:ext cx="0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33400" y="15240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3" idx="0"/>
          </p:cNvCxnSpPr>
          <p:nvPr/>
        </p:nvCxnSpPr>
        <p:spPr>
          <a:xfrm>
            <a:off x="533400" y="1524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" idx="2"/>
          </p:cNvCxnSpPr>
          <p:nvPr/>
        </p:nvCxnSpPr>
        <p:spPr>
          <a:xfrm>
            <a:off x="2247900" y="50292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6" idx="0"/>
          </p:cNvCxnSpPr>
          <p:nvPr/>
        </p:nvCxnSpPr>
        <p:spPr>
          <a:xfrm>
            <a:off x="2247900" y="3124200"/>
            <a:ext cx="0" cy="1143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915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Algerian" pitchFamily="82" charset="0"/>
              </a:rPr>
              <a:t>BAGAN PROSES AUDIT</a:t>
            </a:r>
            <a:br>
              <a:rPr lang="en-US" b="1" dirty="0" smtClean="0">
                <a:latin typeface="Algerian" pitchFamily="82" charset="0"/>
              </a:rPr>
            </a:br>
            <a:r>
              <a:rPr lang="en-US" sz="2700" dirty="0" err="1" smtClean="0"/>
              <a:t>Kegiatan</a:t>
            </a:r>
            <a:r>
              <a:rPr lang="en-US" sz="2700" dirty="0" smtClean="0"/>
              <a:t>                      </a:t>
            </a:r>
            <a:r>
              <a:rPr lang="en-US" sz="2700" dirty="0" err="1" smtClean="0"/>
              <a:t>Tujuan</a:t>
            </a:r>
            <a:r>
              <a:rPr lang="en-US" sz="2700" dirty="0" smtClean="0"/>
              <a:t>                            </a:t>
            </a:r>
            <a:r>
              <a:rPr lang="en-US" sz="2700" dirty="0" err="1" smtClean="0"/>
              <a:t>Dokumentasi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6096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Melaporkan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9200" y="2286000"/>
            <a:ext cx="2057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Evaluasi</a:t>
            </a:r>
            <a:r>
              <a:rPr lang="en-US" dirty="0" smtClean="0">
                <a:solidFill>
                  <a:srgbClr val="FFC000"/>
                </a:solidFill>
              </a:rPr>
              <a:t>  </a:t>
            </a:r>
            <a:r>
              <a:rPr lang="en-US" dirty="0" err="1" smtClean="0">
                <a:solidFill>
                  <a:srgbClr val="FFC000"/>
                </a:solidFill>
              </a:rPr>
              <a:t>bukti</a:t>
            </a:r>
            <a:r>
              <a:rPr lang="en-US" dirty="0" smtClean="0">
                <a:solidFill>
                  <a:srgbClr val="FFC000"/>
                </a:solidFill>
              </a:rPr>
              <a:t> audit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4724400"/>
            <a:ext cx="2057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C000"/>
                </a:solidFill>
              </a:rPr>
              <a:t>Buat</a:t>
            </a:r>
            <a:r>
              <a:rPr lang="en-US" dirty="0" smtClean="0">
                <a:solidFill>
                  <a:srgbClr val="FFC000"/>
                </a:solidFill>
              </a:rPr>
              <a:t> lap. audit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3733800" y="2362200"/>
            <a:ext cx="22098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Tentukan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Pekerjaan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tambahan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733800" y="4724400"/>
            <a:ext cx="2209800" cy="762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Rumuskan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opini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berdasar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temuan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audit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" name="Flowchart: Document 9"/>
          <p:cNvSpPr/>
          <p:nvPr/>
        </p:nvSpPr>
        <p:spPr>
          <a:xfrm>
            <a:off x="6705600" y="2438400"/>
            <a:ext cx="1752600" cy="7620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Faktor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risiko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, pros audit,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perub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materialitas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komunikasi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temuan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audit,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kesimpulan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atas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200" b="1" dirty="0" err="1" smtClean="0">
                <a:solidFill>
                  <a:schemeClr val="accent2">
                    <a:lumMod val="75000"/>
                  </a:schemeClr>
                </a:solidFill>
              </a:rPr>
              <a:t>prosedur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 audit</a:t>
            </a:r>
            <a:endParaRPr lang="en-US" sz="1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Flowchart: Document 10"/>
          <p:cNvSpPr/>
          <p:nvPr/>
        </p:nvSpPr>
        <p:spPr>
          <a:xfrm>
            <a:off x="6705600" y="4800600"/>
            <a:ext cx="1828800" cy="838200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Kept.penting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ttd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opini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2" name="Straight Connector 21"/>
          <p:cNvCxnSpPr>
            <a:stCxn id="4" idx="3"/>
            <a:endCxn id="7" idx="1"/>
          </p:cNvCxnSpPr>
          <p:nvPr/>
        </p:nvCxnSpPr>
        <p:spPr>
          <a:xfrm>
            <a:off x="3276600" y="2705100"/>
            <a:ext cx="457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3"/>
            <a:endCxn id="9" idx="1"/>
          </p:cNvCxnSpPr>
          <p:nvPr/>
        </p:nvCxnSpPr>
        <p:spPr>
          <a:xfrm>
            <a:off x="3276600" y="5105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" idx="2"/>
          </p:cNvCxnSpPr>
          <p:nvPr/>
        </p:nvCxnSpPr>
        <p:spPr>
          <a:xfrm>
            <a:off x="533400" y="5105400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33400" y="67818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8839200" y="1524000"/>
            <a:ext cx="0" cy="525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533400" y="15240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3" idx="0"/>
          </p:cNvCxnSpPr>
          <p:nvPr/>
        </p:nvCxnSpPr>
        <p:spPr>
          <a:xfrm>
            <a:off x="533400" y="15240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6" idx="2"/>
          </p:cNvCxnSpPr>
          <p:nvPr/>
        </p:nvCxnSpPr>
        <p:spPr>
          <a:xfrm>
            <a:off x="2247900" y="5486400"/>
            <a:ext cx="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Decision 11"/>
          <p:cNvSpPr/>
          <p:nvPr/>
        </p:nvSpPr>
        <p:spPr>
          <a:xfrm>
            <a:off x="1524000" y="3276600"/>
            <a:ext cx="1447800" cy="12954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 smtClean="0"/>
              <a:t>Perlu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pekerjaan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tambahan</a:t>
            </a:r>
            <a:endParaRPr lang="en-US" sz="1400" b="1" dirty="0"/>
          </a:p>
        </p:txBody>
      </p:sp>
      <p:cxnSp>
        <p:nvCxnSpPr>
          <p:cNvPr id="14" name="Straight Connector 13"/>
          <p:cNvCxnSpPr>
            <a:stCxn id="4" idx="2"/>
            <a:endCxn id="12" idx="0"/>
          </p:cNvCxnSpPr>
          <p:nvPr/>
        </p:nvCxnSpPr>
        <p:spPr>
          <a:xfrm>
            <a:off x="2247900" y="3124200"/>
            <a:ext cx="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2"/>
            <a:endCxn id="6" idx="0"/>
          </p:cNvCxnSpPr>
          <p:nvPr/>
        </p:nvCxnSpPr>
        <p:spPr>
          <a:xfrm>
            <a:off x="2247900" y="4572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12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127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AUDIT BERBASIS ISA  (INTERNATIONAL STANDARDS ON AUDITING)</vt:lpstr>
      <vt:lpstr>BAGAN PROSES AUDIT Kegiatan                      Tujuan                            Dokumentasi</vt:lpstr>
      <vt:lpstr>BAGAN PROSES AUDIT Kegiatan                      Tujuan                            Dokumentasi</vt:lpstr>
      <vt:lpstr>BAGAN PROSES AUDIT Kegiatan                      Tujuan                            Dokumentasi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BERBASIS ISA  (INTERNATIONAL STANDARDS ON AUDITING)</dc:title>
  <dc:creator>ismail - [2010]</dc:creator>
  <cp:lastModifiedBy>ismail - [2010]</cp:lastModifiedBy>
  <cp:revision>5</cp:revision>
  <dcterms:created xsi:type="dcterms:W3CDTF">2013-12-11T22:56:13Z</dcterms:created>
  <dcterms:modified xsi:type="dcterms:W3CDTF">2013-12-11T23:33:43Z</dcterms:modified>
</cp:coreProperties>
</file>